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12192000"/>
  <p:notesSz cx="6858000" cy="9144000"/>
  <p:embeddedFontLst>
    <p:embeddedFont>
      <p:font typeface="Quintessential"/>
      <p:regular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5" Type="http://schemas.openxmlformats.org/officeDocument/2006/relationships/font" Target="fonts/Quintessential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3600"/>
              <a:buFont typeface="Avenir"/>
              <a:buNone/>
              <a:defRPr sz="3600">
                <a:solidFill>
                  <a:srgbClr val="FEFEF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38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venir"/>
              <a:buNone/>
              <a:defRPr b="0" sz="2400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/>
          <p:nvPr>
            <p:ph idx="2" type="pic"/>
          </p:nvPr>
        </p:nvSpPr>
        <p:spPr>
          <a:xfrm>
            <a:off x="447817" y="641350"/>
            <a:ext cx="11290859" cy="3651249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581192" y="5260127"/>
            <a:ext cx="11029617" cy="9981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87" name="Google Shape;87;p12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 rot="5400000">
            <a:off x="4269977" y="-1352782"/>
            <a:ext cx="3652047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7914" lvl="0" marL="457200" algn="l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SzPts val="1564"/>
              <a:buChar char="◼"/>
              <a:defRPr/>
            </a:lvl1pPr>
            <a:lvl2pPr indent="-316230" lvl="1" marL="914400" algn="l">
              <a:spcBef>
                <a:spcPts val="600"/>
              </a:spcBef>
              <a:spcAft>
                <a:spcPts val="0"/>
              </a:spcAft>
              <a:buSzPts val="1380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/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 txBox="1"/>
          <p:nvPr>
            <p:ph type="title"/>
          </p:nvPr>
        </p:nvSpPr>
        <p:spPr>
          <a:xfrm rot="5400000">
            <a:off x="7362637" y="1705163"/>
            <a:ext cx="4807326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venir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1" type="body"/>
          </p:nvPr>
        </p:nvSpPr>
        <p:spPr>
          <a:xfrm rot="5400000">
            <a:off x="1952072" y="-313549"/>
            <a:ext cx="4807326" cy="7161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00" name="Google Shape;100;p14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581192" y="702156"/>
            <a:ext cx="11029616" cy="1188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venir"/>
              <a:buNone/>
              <a:defRPr sz="3600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3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6"/>
          <p:cNvSpPr txBox="1"/>
          <p:nvPr>
            <p:ph type="title"/>
          </p:nvPr>
        </p:nvSpPr>
        <p:spPr>
          <a:xfrm>
            <a:off x="581193" y="2393950"/>
            <a:ext cx="11029615" cy="2147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venir"/>
              <a:buNone/>
              <a:defRPr b="0" sz="3600" cap="none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" type="body"/>
          </p:nvPr>
        </p:nvSpPr>
        <p:spPr>
          <a:xfrm>
            <a:off x="581193" y="2228003"/>
            <a:ext cx="5194767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2" type="body"/>
          </p:nvPr>
        </p:nvSpPr>
        <p:spPr>
          <a:xfrm>
            <a:off x="6416039" y="2228003"/>
            <a:ext cx="5194769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" type="body"/>
          </p:nvPr>
        </p:nvSpPr>
        <p:spPr>
          <a:xfrm>
            <a:off x="581191" y="2250891"/>
            <a:ext cx="5194769" cy="557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40"/>
              <a:buNone/>
              <a:defRPr b="0" sz="20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60" name="Google Shape;60;p8"/>
          <p:cNvSpPr txBox="1"/>
          <p:nvPr>
            <p:ph idx="2" type="body"/>
          </p:nvPr>
        </p:nvSpPr>
        <p:spPr>
          <a:xfrm>
            <a:off x="581194" y="2926052"/>
            <a:ext cx="5194766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3" type="body"/>
          </p:nvPr>
        </p:nvSpPr>
        <p:spPr>
          <a:xfrm>
            <a:off x="6416039" y="2250892"/>
            <a:ext cx="5194770" cy="5533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40"/>
              <a:buFont typeface="Noto Sans Symbols"/>
              <a:buNone/>
              <a:defRPr b="0" sz="20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62" name="Google Shape;62;p8"/>
          <p:cNvSpPr txBox="1"/>
          <p:nvPr>
            <p:ph idx="4" type="body"/>
          </p:nvPr>
        </p:nvSpPr>
        <p:spPr>
          <a:xfrm>
            <a:off x="6416037" y="2926052"/>
            <a:ext cx="5194771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1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/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1"/>
          <p:cNvSpPr txBox="1"/>
          <p:nvPr>
            <p:ph type="title"/>
          </p:nvPr>
        </p:nvSpPr>
        <p:spPr>
          <a:xfrm>
            <a:off x="767857" y="933450"/>
            <a:ext cx="3031852" cy="17224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venir"/>
              <a:buNone/>
              <a:defRPr b="0" sz="24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4900928" y="1179829"/>
            <a:ext cx="6650991" cy="46582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767857" y="2836654"/>
            <a:ext cx="3031852" cy="3001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7605951" y="6456916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581192" y="645259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10558300" y="6456916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700"/>
              <a:buFont typeface="Avenir"/>
              <a:buNone/>
              <a:defRPr b="0" i="0" sz="270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7914" lvl="0" marL="457200" marR="0" rtl="0" algn="l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564"/>
              <a:buFont typeface="Noto Sans Symbols"/>
              <a:buChar char="◼"/>
              <a:defRPr b="0" i="0" sz="170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1623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80"/>
              <a:buFont typeface="Noto Sans Symbols"/>
              <a:buChar char="◼"/>
              <a:defRPr b="0" i="0" sz="150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FEFEFE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  <a:defRPr b="0" i="0" sz="27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7914" lvl="0" marL="457200" marR="0" rtl="0" algn="l">
              <a:lnSpc>
                <a:spcPct val="11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564"/>
              <a:buFont typeface="Noto Sans Symbols"/>
              <a:buChar char="◼"/>
              <a:defRPr b="0" i="0" sz="17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1623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80"/>
              <a:buFont typeface="Noto Sans Symbols"/>
              <a:buChar char="◼"/>
              <a:defRPr b="0" i="0" sz="15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50" u="none" cap="none" strike="noStrike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3">
            <a:alphaModFix amt="40000"/>
          </a:blip>
          <a:srcRect b="0" l="0" r="0" t="15094"/>
          <a:stretch/>
        </p:blipFill>
        <p:spPr>
          <a:xfrm>
            <a:off x="743975" y="9279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5"/>
          <p:cNvSpPr txBox="1"/>
          <p:nvPr>
            <p:ph type="ctrTitle"/>
          </p:nvPr>
        </p:nvSpPr>
        <p:spPr>
          <a:xfrm>
            <a:off x="2156217" y="541064"/>
            <a:ext cx="8402083" cy="933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venir"/>
              <a:buNone/>
            </a:pPr>
            <a:r>
              <a:rPr lang="it-IT" sz="4000">
                <a:solidFill>
                  <a:schemeClr val="lt1"/>
                </a:solidFill>
              </a:rPr>
              <a:t>INCONTRO N. 1: INFORMAZIONE</a:t>
            </a:r>
            <a:endParaRPr/>
          </a:p>
        </p:txBody>
      </p:sp>
      <p:sp>
        <p:nvSpPr>
          <p:cNvPr id="113" name="Google Shape;113;p15"/>
          <p:cNvSpPr txBox="1"/>
          <p:nvPr>
            <p:ph idx="1" type="subTitle"/>
          </p:nvPr>
        </p:nvSpPr>
        <p:spPr>
          <a:xfrm>
            <a:off x="2530826" y="2384483"/>
            <a:ext cx="7094279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rPr lang="it-IT" sz="1800">
                <a:solidFill>
                  <a:schemeClr val="lt1"/>
                </a:solidFill>
                <a:latin typeface="Quintessential"/>
                <a:ea typeface="Quintessential"/>
                <a:cs typeface="Quintessential"/>
                <a:sym typeface="Quintessential"/>
              </a:rPr>
              <a:t>LICEO MATEMATICO   CLASSI 3Q E 4 Q   A.S. 2019/20</a:t>
            </a:r>
            <a:endParaRPr/>
          </a:p>
        </p:txBody>
      </p:sp>
      <p:sp>
        <p:nvSpPr>
          <p:cNvPr id="114" name="Google Shape;114;p15"/>
          <p:cNvSpPr txBox="1"/>
          <p:nvPr>
            <p:ph idx="11" type="ftr"/>
          </p:nvPr>
        </p:nvSpPr>
        <p:spPr>
          <a:xfrm>
            <a:off x="7188004" y="6316936"/>
            <a:ext cx="42000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rgbClr val="FEFEFE"/>
                </a:solidFill>
              </a:rPr>
              <a:t>LICEO MATEMATICO AL VITTORIA COLONNA DI ROMA</a:t>
            </a:r>
            <a:endParaRPr/>
          </a:p>
        </p:txBody>
      </p:sp>
      <p:sp>
        <p:nvSpPr>
          <p:cNvPr id="115" name="Google Shape;115;p15"/>
          <p:cNvSpPr txBox="1"/>
          <p:nvPr>
            <p:ph idx="12" type="sldNum"/>
          </p:nvPr>
        </p:nvSpPr>
        <p:spPr>
          <a:xfrm>
            <a:off x="10558300" y="5951811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lt1"/>
                </a:solidFill>
              </a:rPr>
              <a:t>‹#›</a:t>
            </a:fld>
            <a:endParaRPr sz="1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/>
          <p:nvPr>
            <p:ph type="title"/>
          </p:nvPr>
        </p:nvSpPr>
        <p:spPr>
          <a:xfrm>
            <a:off x="838200" y="365126"/>
            <a:ext cx="10515600" cy="9807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</a:pPr>
            <a:r>
              <a:rPr lang="it-IT"/>
              <a:t>STRATEGIA PER MINIMIZZARE LE DOMANDE</a:t>
            </a:r>
            <a:endParaRPr/>
          </a:p>
        </p:txBody>
      </p:sp>
      <p:sp>
        <p:nvSpPr>
          <p:cNvPr id="179" name="Google Shape;179;p24"/>
          <p:cNvSpPr txBox="1"/>
          <p:nvPr>
            <p:ph idx="1" type="body"/>
          </p:nvPr>
        </p:nvSpPr>
        <p:spPr>
          <a:xfrm>
            <a:off x="838200" y="1479479"/>
            <a:ext cx="10515600" cy="46974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778" l="-579" r="-1447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180" name="Google Shape;180;p24"/>
          <p:cNvSpPr txBox="1"/>
          <p:nvPr/>
        </p:nvSpPr>
        <p:spPr>
          <a:xfrm>
            <a:off x="3395133" y="6172026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/>
          <p:nvPr>
            <p:ph type="title"/>
          </p:nvPr>
        </p:nvSpPr>
        <p:spPr>
          <a:xfrm>
            <a:off x="838200" y="154113"/>
            <a:ext cx="10515600" cy="8938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</a:pPr>
            <a:r>
              <a:rPr lang="it-IT"/>
              <a:t>CLASSE DEI RESTI MODULO N</a:t>
            </a:r>
            <a:endParaRPr/>
          </a:p>
        </p:txBody>
      </p:sp>
      <p:sp>
        <p:nvSpPr>
          <p:cNvPr id="186" name="Google Shape;186;p25"/>
          <p:cNvSpPr txBox="1"/>
          <p:nvPr>
            <p:ph idx="1" type="body"/>
          </p:nvPr>
        </p:nvSpPr>
        <p:spPr>
          <a:xfrm>
            <a:off x="838200" y="1047964"/>
            <a:ext cx="10515600" cy="535283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73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187" name="Google Shape;187;p25"/>
          <p:cNvSpPr txBox="1"/>
          <p:nvPr/>
        </p:nvSpPr>
        <p:spPr>
          <a:xfrm>
            <a:off x="4512734" y="6216134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6"/>
          <p:cNvSpPr txBox="1"/>
          <p:nvPr>
            <p:ph type="title"/>
          </p:nvPr>
        </p:nvSpPr>
        <p:spPr>
          <a:xfrm>
            <a:off x="581192" y="702156"/>
            <a:ext cx="11029616" cy="1188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</a:pPr>
            <a:r>
              <a:rPr lang="it-IT"/>
              <a:t>IL NUMERO DI DOMANDE I(A) BINARIE</a:t>
            </a:r>
            <a:br>
              <a:rPr lang="it-IT"/>
            </a:br>
            <a:r>
              <a:rPr lang="it-IT"/>
              <a:t>È SEMPRE </a:t>
            </a:r>
            <a:r>
              <a:rPr b="1" lang="it-IT"/>
              <a:t>6?</a:t>
            </a:r>
            <a:endParaRPr/>
          </a:p>
        </p:txBody>
      </p:sp>
      <p:sp>
        <p:nvSpPr>
          <p:cNvPr id="193" name="Google Shape;193;p26"/>
          <p:cNvSpPr txBox="1"/>
          <p:nvPr>
            <p:ph idx="1" type="body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Qual è la relazione fra il numero di elementi in A ed il numero di domande sì/no?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Se ad ogni risposta </a:t>
            </a:r>
            <a:r>
              <a:rPr lang="it-IT" sz="2800">
                <a:solidFill>
                  <a:srgbClr val="0070C0"/>
                </a:solidFill>
              </a:rPr>
              <a:t>sì assegniamo 1 </a:t>
            </a:r>
            <a:r>
              <a:rPr lang="it-IT" sz="2800"/>
              <a:t>e ad ogni risposta </a:t>
            </a:r>
            <a:r>
              <a:rPr lang="it-IT" sz="2800">
                <a:solidFill>
                  <a:srgbClr val="FF0000"/>
                </a:solidFill>
              </a:rPr>
              <a:t>no assegniamo 0</a:t>
            </a:r>
            <a:r>
              <a:rPr lang="it-IT" sz="2800"/>
              <a:t>, a cosa corrisponde la sequenza di 1 e 0 così ottenuta?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Ora usate la scheda fornita martedì scorso.</a:t>
            </a:r>
            <a:endParaRPr/>
          </a:p>
        </p:txBody>
      </p:sp>
      <p:sp>
        <p:nvSpPr>
          <p:cNvPr id="194" name="Google Shape;194;p26"/>
          <p:cNvSpPr txBox="1"/>
          <p:nvPr/>
        </p:nvSpPr>
        <p:spPr>
          <a:xfrm>
            <a:off x="3615267" y="6155844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7"/>
          <p:cNvSpPr txBox="1"/>
          <p:nvPr>
            <p:ph type="title"/>
          </p:nvPr>
        </p:nvSpPr>
        <p:spPr>
          <a:xfrm>
            <a:off x="581192" y="544530"/>
            <a:ext cx="11029616" cy="80138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lgerian"/>
              <a:buNone/>
            </a:pPr>
            <a:r>
              <a:rPr b="1" lang="it-IT" sz="3200">
                <a:latin typeface="Algerian"/>
                <a:ea typeface="Algerian"/>
                <a:cs typeface="Algerian"/>
                <a:sym typeface="Algerian"/>
              </a:rPr>
              <a:t>COMPLICHIAMO UN PO’ LE COSE</a:t>
            </a:r>
            <a:endParaRPr sz="3200"/>
          </a:p>
        </p:txBody>
      </p:sp>
      <p:sp>
        <p:nvSpPr>
          <p:cNvPr id="200" name="Google Shape;200;p27"/>
          <p:cNvSpPr txBox="1"/>
          <p:nvPr>
            <p:ph idx="1" type="body"/>
          </p:nvPr>
        </p:nvSpPr>
        <p:spPr>
          <a:xfrm>
            <a:off x="581192" y="1253447"/>
            <a:ext cx="11029615" cy="50600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5419" l="-771" r="0" t="-2891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201" name="Google Shape;201;p27"/>
          <p:cNvSpPr txBox="1"/>
          <p:nvPr/>
        </p:nvSpPr>
        <p:spPr>
          <a:xfrm>
            <a:off x="3259666" y="6402401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8"/>
          <p:cNvSpPr txBox="1"/>
          <p:nvPr>
            <p:ph type="title"/>
          </p:nvPr>
        </p:nvSpPr>
        <p:spPr>
          <a:xfrm>
            <a:off x="581192" y="529120"/>
            <a:ext cx="11029616" cy="7037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Algerian"/>
              <a:buNone/>
            </a:pPr>
            <a:r>
              <a:rPr b="1" lang="it-IT" sz="3200">
                <a:solidFill>
                  <a:schemeClr val="accent5"/>
                </a:solidFill>
                <a:latin typeface="Algerian"/>
                <a:ea typeface="Algerian"/>
                <a:cs typeface="Algerian"/>
                <a:sym typeface="Algerian"/>
              </a:rPr>
              <a:t>DISCUSSIONE CONDIVISA</a:t>
            </a:r>
            <a:endParaRPr sz="3200">
              <a:solidFill>
                <a:schemeClr val="accent5"/>
              </a:solidFill>
            </a:endParaRPr>
          </a:p>
        </p:txBody>
      </p:sp>
      <p:sp>
        <p:nvSpPr>
          <p:cNvPr id="207" name="Google Shape;207;p28"/>
          <p:cNvSpPr txBox="1"/>
          <p:nvPr>
            <p:ph idx="1" type="body"/>
          </p:nvPr>
        </p:nvSpPr>
        <p:spPr>
          <a:xfrm>
            <a:off x="581192" y="1345915"/>
            <a:ext cx="11029615" cy="49829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8"/>
              <a:buChar char="◼"/>
            </a:pPr>
            <a:r>
              <a:rPr lang="it-IT" sz="2400"/>
              <a:t> </a:t>
            </a:r>
            <a:r>
              <a:rPr lang="it-IT" sz="2800"/>
              <a:t>Cosa ha concluso ciascun gruppo?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Se io scelgo un elemento di BXC, </a:t>
            </a:r>
            <a:r>
              <a:rPr b="1" lang="it-IT" sz="2800" u="sng"/>
              <a:t>che domande </a:t>
            </a:r>
            <a:r>
              <a:rPr lang="it-IT" sz="2800"/>
              <a:t>vi conviene porre per indovinarlo? 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b="1" lang="it-IT" sz="2800" u="sng"/>
              <a:t>In quanti passi </a:t>
            </a:r>
            <a:r>
              <a:rPr lang="it-IT" sz="2800"/>
              <a:t>lo si può determinare?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Che relazione si può immaginare fra I(B); I(C) e I(B X C)?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Quale funzione conosci che soddisfa una relazione del tipo:</a:t>
            </a:r>
            <a:endParaRPr/>
          </a:p>
          <a:p>
            <a:pPr indent="0" lvl="0" marL="0" rtl="0" algn="ctr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None/>
            </a:pPr>
            <a:r>
              <a:rPr lang="it-IT" sz="2800"/>
              <a:t> I(B X C) = I(B) + I(C) ?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None/>
            </a:pPr>
            <a:r>
              <a:rPr lang="it-IT" sz="2800">
                <a:solidFill>
                  <a:srgbClr val="FF0000"/>
                </a:solidFill>
              </a:rPr>
              <a:t>Scrivete le vostre conclusioni sul quaderno adesso</a:t>
            </a:r>
            <a:r>
              <a:rPr lang="it-IT" sz="2800"/>
              <a:t>.</a:t>
            </a:r>
            <a:endParaRPr/>
          </a:p>
        </p:txBody>
      </p:sp>
      <p:sp>
        <p:nvSpPr>
          <p:cNvPr id="208" name="Google Shape;208;p28"/>
          <p:cNvSpPr txBox="1"/>
          <p:nvPr/>
        </p:nvSpPr>
        <p:spPr>
          <a:xfrm>
            <a:off x="3293533" y="6328880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29"/>
          <p:cNvPicPr preferRelativeResize="0"/>
          <p:nvPr/>
        </p:nvPicPr>
        <p:blipFill rotWithShape="1">
          <a:blip r:embed="rId3">
            <a:alphaModFix amt="40000"/>
          </a:blip>
          <a:srcRect b="0" l="0" r="0" t="15094"/>
          <a:stretch/>
        </p:blipFill>
        <p:spPr>
          <a:xfrm>
            <a:off x="-18025" y="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9"/>
          <p:cNvSpPr txBox="1"/>
          <p:nvPr>
            <p:ph type="ctrTitle"/>
          </p:nvPr>
        </p:nvSpPr>
        <p:spPr>
          <a:xfrm>
            <a:off x="2156217" y="541064"/>
            <a:ext cx="8402083" cy="933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it-IT" sz="4000">
                <a:solidFill>
                  <a:schemeClr val="dk1"/>
                </a:solidFill>
              </a:rPr>
              <a:t>INCONTRO N. 3: INFORMAZIONE</a:t>
            </a:r>
            <a:endParaRPr/>
          </a:p>
        </p:txBody>
      </p:sp>
      <p:sp>
        <p:nvSpPr>
          <p:cNvPr id="215" name="Google Shape;215;p29"/>
          <p:cNvSpPr txBox="1"/>
          <p:nvPr>
            <p:ph idx="1" type="subTitle"/>
          </p:nvPr>
        </p:nvSpPr>
        <p:spPr>
          <a:xfrm>
            <a:off x="2530826" y="2384483"/>
            <a:ext cx="7094279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rPr lang="it-IT" sz="1800">
                <a:solidFill>
                  <a:schemeClr val="dk1"/>
                </a:solidFill>
                <a:latin typeface="Quintessential"/>
                <a:ea typeface="Quintessential"/>
                <a:cs typeface="Quintessential"/>
                <a:sym typeface="Quintessential"/>
              </a:rPr>
              <a:t>LICEO MATEMATICO   CLASSI 3Q E 4 Q   A.S. 2019/20</a:t>
            </a:r>
            <a:endParaRPr/>
          </a:p>
        </p:txBody>
      </p:sp>
      <p:sp>
        <p:nvSpPr>
          <p:cNvPr id="216" name="Google Shape;216;p29"/>
          <p:cNvSpPr txBox="1"/>
          <p:nvPr>
            <p:ph idx="11" type="ftr"/>
          </p:nvPr>
        </p:nvSpPr>
        <p:spPr>
          <a:xfrm>
            <a:off x="6358270" y="6354027"/>
            <a:ext cx="55767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2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  <p:sp>
        <p:nvSpPr>
          <p:cNvPr id="217" name="Google Shape;217;p29"/>
          <p:cNvSpPr txBox="1"/>
          <p:nvPr>
            <p:ph idx="12" type="sldNum"/>
          </p:nvPr>
        </p:nvSpPr>
        <p:spPr>
          <a:xfrm>
            <a:off x="10558300" y="5951811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0"/>
          <p:cNvSpPr txBox="1"/>
          <p:nvPr>
            <p:ph type="title"/>
          </p:nvPr>
        </p:nvSpPr>
        <p:spPr>
          <a:xfrm>
            <a:off x="581192" y="330199"/>
            <a:ext cx="11029616" cy="72813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Algerian"/>
              <a:buNone/>
            </a:pPr>
            <a:r>
              <a:rPr b="1" lang="it-IT" sz="3200">
                <a:solidFill>
                  <a:schemeClr val="accent5"/>
                </a:solidFill>
                <a:latin typeface="Algerian"/>
                <a:ea typeface="Algerian"/>
                <a:cs typeface="Algerian"/>
                <a:sym typeface="Algerian"/>
              </a:rPr>
              <a:t>COSA ABBIAMO SCOPERTO</a:t>
            </a:r>
            <a:endParaRPr sz="3200">
              <a:solidFill>
                <a:schemeClr val="accent5"/>
              </a:solidFill>
            </a:endParaRPr>
          </a:p>
        </p:txBody>
      </p:sp>
      <p:sp>
        <p:nvSpPr>
          <p:cNvPr id="223" name="Google Shape;223;p30"/>
          <p:cNvSpPr txBox="1"/>
          <p:nvPr>
            <p:ph idx="1" type="body"/>
          </p:nvPr>
        </p:nvSpPr>
        <p:spPr>
          <a:xfrm>
            <a:off x="581192" y="1232899"/>
            <a:ext cx="11295734" cy="509598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6458" l="-755" r="-1401" t="-3825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224" name="Google Shape;224;p30"/>
          <p:cNvSpPr txBox="1"/>
          <p:nvPr/>
        </p:nvSpPr>
        <p:spPr>
          <a:xfrm>
            <a:off x="3369733" y="6488668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"/>
          <p:cNvSpPr txBox="1"/>
          <p:nvPr>
            <p:ph type="title"/>
          </p:nvPr>
        </p:nvSpPr>
        <p:spPr>
          <a:xfrm>
            <a:off x="2592925" y="236306"/>
            <a:ext cx="8911687" cy="12945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</a:pPr>
            <a:r>
              <a:rPr lang="it-IT"/>
              <a:t>CONTENUTO DI INFORMAZIONE SECONDO SHANNON</a:t>
            </a:r>
            <a:endParaRPr/>
          </a:p>
        </p:txBody>
      </p:sp>
      <p:sp>
        <p:nvSpPr>
          <p:cNvPr id="230" name="Google Shape;230;p31"/>
          <p:cNvSpPr txBox="1"/>
          <p:nvPr>
            <p:ph idx="1" type="body"/>
          </p:nvPr>
        </p:nvSpPr>
        <p:spPr>
          <a:xfrm>
            <a:off x="1202076" y="1905000"/>
            <a:ext cx="10302536" cy="411565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591" r="0" t="-1332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231" name="Google Shape;231;p31"/>
          <p:cNvSpPr txBox="1"/>
          <p:nvPr/>
        </p:nvSpPr>
        <p:spPr>
          <a:xfrm>
            <a:off x="3462867" y="6252362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2"/>
          <p:cNvSpPr txBox="1"/>
          <p:nvPr>
            <p:ph type="title"/>
          </p:nvPr>
        </p:nvSpPr>
        <p:spPr>
          <a:xfrm>
            <a:off x="1900719" y="624110"/>
            <a:ext cx="9603893" cy="917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</a:pPr>
            <a:r>
              <a:rPr lang="it-IT"/>
              <a:t>EVENTI EQUIPROBABILI, MA NON SEMPRE</a:t>
            </a:r>
            <a:endParaRPr/>
          </a:p>
        </p:txBody>
      </p:sp>
      <p:sp>
        <p:nvSpPr>
          <p:cNvPr id="237" name="Google Shape;237;p32"/>
          <p:cNvSpPr txBox="1"/>
          <p:nvPr>
            <p:ph idx="1" type="body"/>
          </p:nvPr>
        </p:nvSpPr>
        <p:spPr>
          <a:xfrm>
            <a:off x="1736333" y="1746607"/>
            <a:ext cx="9768279" cy="416461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873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238" name="Google Shape;238;p32"/>
          <p:cNvSpPr txBox="1"/>
          <p:nvPr/>
        </p:nvSpPr>
        <p:spPr>
          <a:xfrm>
            <a:off x="3378200" y="5864558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3"/>
          <p:cNvSpPr txBox="1"/>
          <p:nvPr>
            <p:ph type="title"/>
          </p:nvPr>
        </p:nvSpPr>
        <p:spPr>
          <a:xfrm>
            <a:off x="2592925" y="246580"/>
            <a:ext cx="8246311" cy="9349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</a:pPr>
            <a:r>
              <a:rPr lang="it-IT"/>
              <a:t>ESEMPI</a:t>
            </a:r>
            <a:endParaRPr/>
          </a:p>
        </p:txBody>
      </p:sp>
      <p:sp>
        <p:nvSpPr>
          <p:cNvPr id="244" name="Google Shape;244;p33"/>
          <p:cNvSpPr txBox="1"/>
          <p:nvPr>
            <p:ph idx="1" type="body"/>
          </p:nvPr>
        </p:nvSpPr>
        <p:spPr>
          <a:xfrm>
            <a:off x="1243173" y="1099335"/>
            <a:ext cx="10261439" cy="481188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593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245" name="Google Shape;245;p33"/>
          <p:cNvSpPr txBox="1"/>
          <p:nvPr/>
        </p:nvSpPr>
        <p:spPr>
          <a:xfrm>
            <a:off x="3668080" y="6089134"/>
            <a:ext cx="609600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581192" y="702156"/>
            <a:ext cx="11029616" cy="8389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venir"/>
              <a:buNone/>
            </a:pPr>
            <a:r>
              <a:rPr lang="it-IT" sz="3200"/>
              <a:t>GRUPPI FISSI DA 3 ALUNNI</a:t>
            </a:r>
            <a:endParaRPr/>
          </a:p>
        </p:txBody>
      </p:sp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Gruppo 1: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Gruppo 2: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Gruppo 3: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Gruppo 4: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Gruppo 5: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Gruppo 6: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</p:txBody>
      </p:sp>
      <p:sp>
        <p:nvSpPr>
          <p:cNvPr id="122" name="Google Shape;122;p16"/>
          <p:cNvSpPr txBox="1"/>
          <p:nvPr>
            <p:ph idx="11" type="ftr"/>
          </p:nvPr>
        </p:nvSpPr>
        <p:spPr>
          <a:xfrm>
            <a:off x="4333044" y="6306776"/>
            <a:ext cx="42000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/>
          <p:nvPr>
            <p:ph type="title"/>
          </p:nvPr>
        </p:nvSpPr>
        <p:spPr>
          <a:xfrm>
            <a:off x="581192" y="702156"/>
            <a:ext cx="11029616" cy="7875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venir"/>
              <a:buNone/>
            </a:pPr>
            <a:r>
              <a:rPr lang="it-IT" sz="3600"/>
              <a:t>PENSA UN NUMERO TRA ….</a:t>
            </a:r>
            <a:endParaRPr/>
          </a:p>
        </p:txBody>
      </p:sp>
      <p:sp>
        <p:nvSpPr>
          <p:cNvPr id="128" name="Google Shape;128;p17"/>
          <p:cNvSpPr txBox="1"/>
          <p:nvPr>
            <p:ph idx="1" type="body"/>
          </p:nvPr>
        </p:nvSpPr>
        <p:spPr>
          <a:xfrm>
            <a:off x="581192" y="1407561"/>
            <a:ext cx="11029615" cy="49418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8"/>
              <a:buNone/>
            </a:pPr>
            <a:r>
              <a:rPr b="1" lang="it-IT" sz="2400">
                <a:solidFill>
                  <a:schemeClr val="accent5"/>
                </a:solidFill>
                <a:latin typeface="Quintessential"/>
                <a:ea typeface="Quintessential"/>
                <a:cs typeface="Quintessential"/>
                <a:sym typeface="Quintessential"/>
              </a:rPr>
              <a:t>Regole del gioco:</a:t>
            </a:r>
            <a:endParaRPr sz="2400">
              <a:solidFill>
                <a:schemeClr val="accent5"/>
              </a:solidFill>
              <a:latin typeface="Quintessential"/>
              <a:ea typeface="Quintessential"/>
              <a:cs typeface="Quintessential"/>
              <a:sym typeface="Quintessential"/>
            </a:endParaRPr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A turno uno di voi sceglie un numero in un intervallo assegnato (estremi inclusi) e lo scrive, senza farsi vedere, sulla scheda o sul suo quaderno. Gli altri studenti cercano di indovinare il numero ponendo delle domande a cui si possa rispondere </a:t>
            </a:r>
            <a:r>
              <a:rPr b="1" lang="it-IT" sz="2800"/>
              <a:t>solamente</a:t>
            </a:r>
            <a:r>
              <a:rPr lang="it-IT" sz="2800"/>
              <a:t> con un </a:t>
            </a:r>
            <a:r>
              <a:rPr b="1" lang="it-IT" sz="2800"/>
              <a:t>si </a:t>
            </a:r>
            <a:r>
              <a:rPr lang="it-IT" sz="2800"/>
              <a:t>o </a:t>
            </a:r>
            <a:r>
              <a:rPr b="1" lang="it-IT" sz="2800"/>
              <a:t>no</a:t>
            </a:r>
            <a:r>
              <a:rPr lang="it-IT" sz="2800"/>
              <a:t>, </a:t>
            </a:r>
            <a:r>
              <a:rPr lang="it-IT" sz="2800" u="sng"/>
              <a:t>senza ulteriori commenti o suggerimenti.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Dovete tutti </a:t>
            </a:r>
            <a:r>
              <a:rPr b="1" lang="it-IT" sz="2800"/>
              <a:t>tenere il conto</a:t>
            </a:r>
            <a:r>
              <a:rPr lang="it-IT" sz="2800"/>
              <a:t> di </a:t>
            </a:r>
            <a:r>
              <a:rPr b="1" lang="it-IT" sz="2800"/>
              <a:t>quante domande</a:t>
            </a:r>
            <a:r>
              <a:rPr lang="it-IT" sz="2800"/>
              <a:t> fate per scoprire il numero misterioso.</a:t>
            </a:r>
            <a:endParaRPr/>
          </a:p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4333044" y="6306776"/>
            <a:ext cx="37441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581192" y="702156"/>
            <a:ext cx="11029616" cy="10239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lgerian"/>
              <a:buNone/>
            </a:pPr>
            <a:r>
              <a:rPr b="1" lang="it-IT" sz="3200">
                <a:latin typeface="Algerian"/>
                <a:ea typeface="Algerian"/>
                <a:cs typeface="Algerian"/>
                <a:sym typeface="Algerian"/>
              </a:rPr>
              <a:t>DISCUSSIONE ALL’INTERNO DEL PROPRIO GRUPPO </a:t>
            </a:r>
            <a:br>
              <a:rPr lang="it-IT"/>
            </a:br>
            <a:endParaRPr/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462338" y="1633591"/>
            <a:ext cx="11435136" cy="434175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825" l="-745" r="-371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136" name="Google Shape;136;p18"/>
          <p:cNvSpPr txBox="1"/>
          <p:nvPr>
            <p:ph idx="11" type="ftr"/>
          </p:nvPr>
        </p:nvSpPr>
        <p:spPr>
          <a:xfrm>
            <a:off x="4333044" y="6306776"/>
            <a:ext cx="42000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/>
          <p:nvPr>
            <p:ph type="title"/>
          </p:nvPr>
        </p:nvSpPr>
        <p:spPr>
          <a:xfrm>
            <a:off x="581192" y="702157"/>
            <a:ext cx="11029616" cy="6334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Algerian"/>
              <a:buNone/>
            </a:pPr>
            <a:r>
              <a:rPr b="1" lang="it-IT" sz="3200">
                <a:solidFill>
                  <a:schemeClr val="accent5"/>
                </a:solidFill>
                <a:latin typeface="Algerian"/>
                <a:ea typeface="Algerian"/>
                <a:cs typeface="Algerian"/>
                <a:sym typeface="Algerian"/>
              </a:rPr>
              <a:t>DISCUSSIONE CONDIVISA</a:t>
            </a:r>
            <a:endParaRPr sz="3200">
              <a:solidFill>
                <a:schemeClr val="accent5"/>
              </a:solidFill>
            </a:endParaRPr>
          </a:p>
        </p:txBody>
      </p:sp>
      <p:sp>
        <p:nvSpPr>
          <p:cNvPr id="142" name="Google Shape;142;p19"/>
          <p:cNvSpPr txBox="1"/>
          <p:nvPr>
            <p:ph idx="1" type="body"/>
          </p:nvPr>
        </p:nvSpPr>
        <p:spPr>
          <a:xfrm>
            <a:off x="581192" y="1520575"/>
            <a:ext cx="11029615" cy="463526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772" r="-1158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 </a:t>
            </a:r>
            <a:endParaRPr/>
          </a:p>
        </p:txBody>
      </p:sp>
      <p:sp>
        <p:nvSpPr>
          <p:cNvPr id="143" name="Google Shape;143;p19"/>
          <p:cNvSpPr txBox="1"/>
          <p:nvPr>
            <p:ph idx="11" type="ftr"/>
          </p:nvPr>
        </p:nvSpPr>
        <p:spPr>
          <a:xfrm>
            <a:off x="4333044" y="6306776"/>
            <a:ext cx="42000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/>
          <p:nvPr>
            <p:ph type="title"/>
          </p:nvPr>
        </p:nvSpPr>
        <p:spPr>
          <a:xfrm>
            <a:off x="581192" y="702156"/>
            <a:ext cx="11029616" cy="1188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lgerian"/>
              <a:buNone/>
            </a:pPr>
            <a:r>
              <a:rPr b="1" lang="it-IT" sz="2800">
                <a:latin typeface="Algerian"/>
                <a:ea typeface="Algerian"/>
                <a:cs typeface="Algerian"/>
                <a:sym typeface="Algerian"/>
              </a:rPr>
              <a:t>CONCLUSIONI DEGLI STUDENTI IN SEGUITO ALLA </a:t>
            </a:r>
            <a:br>
              <a:rPr b="1" lang="it-IT" sz="2800">
                <a:latin typeface="Algerian"/>
                <a:ea typeface="Algerian"/>
                <a:cs typeface="Algerian"/>
                <a:sym typeface="Algerian"/>
              </a:rPr>
            </a:br>
            <a:r>
              <a:rPr b="1" lang="it-IT" sz="2800">
                <a:latin typeface="Algerian"/>
                <a:ea typeface="Algerian"/>
                <a:cs typeface="Algerian"/>
                <a:sym typeface="Algerian"/>
              </a:rPr>
              <a:t>DISCUSSIONE CONDIVISA</a:t>
            </a:r>
            <a:endParaRPr/>
          </a:p>
        </p:txBody>
      </p:sp>
      <p:sp>
        <p:nvSpPr>
          <p:cNvPr id="149" name="Google Shape;149;p20"/>
          <p:cNvSpPr txBox="1"/>
          <p:nvPr>
            <p:ph idx="1" type="body"/>
          </p:nvPr>
        </p:nvSpPr>
        <p:spPr>
          <a:xfrm>
            <a:off x="581192" y="2330590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>
                <a:solidFill>
                  <a:srgbClr val="FF0000"/>
                </a:solidFill>
              </a:rPr>
              <a:t>Hanno capito che conveniva dimezzare ogni volta le possibilità ma hanno trovato solo un primo passaggio pari/dispari 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>
                <a:solidFill>
                  <a:srgbClr val="FF0000"/>
                </a:solidFill>
              </a:rPr>
              <a:t>Dopo lunga discussione hanno capito che bisognava chiedere ogni volta &gt;= della metà del nuovo intervallo ma è stato difficile per loro applicare tale regola negli esempi.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>
                <a:solidFill>
                  <a:srgbClr val="FF0000"/>
                </a:solidFill>
              </a:rPr>
              <a:t>La scheda con modulo ha creato perplessità, abbiamo dovuto riprendere, la lezione dopo, l’argomento teorico e usare una nuova scheda.</a:t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</p:txBody>
      </p:sp>
      <p:sp>
        <p:nvSpPr>
          <p:cNvPr id="150" name="Google Shape;150;p20"/>
          <p:cNvSpPr txBox="1"/>
          <p:nvPr>
            <p:ph idx="11" type="ftr"/>
          </p:nvPr>
        </p:nvSpPr>
        <p:spPr>
          <a:xfrm>
            <a:off x="4333044" y="6306776"/>
            <a:ext cx="42000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 txBox="1"/>
          <p:nvPr>
            <p:ph type="title"/>
          </p:nvPr>
        </p:nvSpPr>
        <p:spPr>
          <a:xfrm>
            <a:off x="525385" y="722704"/>
            <a:ext cx="11029616" cy="5923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lgerian"/>
              <a:buNone/>
            </a:pPr>
            <a:r>
              <a:rPr b="1" lang="it-IT" sz="3200">
                <a:latin typeface="Algerian"/>
                <a:ea typeface="Algerian"/>
                <a:cs typeface="Algerian"/>
                <a:sym typeface="Algerian"/>
              </a:rPr>
              <a:t>RIPROVIAMO, ORA PENSO IO</a:t>
            </a:r>
            <a:endParaRPr/>
          </a:p>
        </p:txBody>
      </p:sp>
      <p:sp>
        <p:nvSpPr>
          <p:cNvPr id="156" name="Google Shape;156;p21"/>
          <p:cNvSpPr txBox="1"/>
          <p:nvPr>
            <p:ph idx="1" type="body"/>
          </p:nvPr>
        </p:nvSpPr>
        <p:spPr>
          <a:xfrm>
            <a:off x="581192" y="1510301"/>
            <a:ext cx="11029615" cy="44650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576"/>
              <a:buChar char="◼"/>
            </a:pPr>
            <a:r>
              <a:rPr b="1" lang="it-IT" sz="2800"/>
              <a:t>Ho pensato un numero</a:t>
            </a:r>
            <a:r>
              <a:rPr lang="it-IT" sz="2800"/>
              <a:t>, per fare prima nell’intervallo [0;31] di ampiezza metà dei vostri.  		</a:t>
            </a:r>
            <a:endParaRPr/>
          </a:p>
          <a:p>
            <a:pPr indent="-306000" lvl="0" marL="306000" rtl="0" algn="ctr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22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b="1" lang="it-IT" sz="2800"/>
              <a:t>Discutete</a:t>
            </a:r>
            <a:r>
              <a:rPr lang="it-IT" sz="2800"/>
              <a:t> all’interno del vostro gruppo per stimare il numero di domande necessario per indovinare (con sicurezza)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b="1" lang="it-IT" sz="2800"/>
              <a:t>Un capogruppo </a:t>
            </a:r>
            <a:r>
              <a:rPr lang="it-IT" sz="2800"/>
              <a:t>per banco alla volta </a:t>
            </a:r>
            <a:r>
              <a:rPr b="1" lang="it-IT" sz="2800"/>
              <a:t>espone</a:t>
            </a:r>
            <a:r>
              <a:rPr lang="it-IT" sz="2800"/>
              <a:t> la conclusione a cui è pervenuto il suo gruppo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it-IT" sz="2800"/>
              <a:t>CONCLUSIONE: Pensate di aver compreso il metodo?</a:t>
            </a:r>
            <a:endParaRPr/>
          </a:p>
          <a:p>
            <a:pPr indent="-206686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t/>
            </a:r>
            <a:endParaRPr/>
          </a:p>
        </p:txBody>
      </p:sp>
      <p:sp>
        <p:nvSpPr>
          <p:cNvPr id="157" name="Google Shape;157;p21"/>
          <p:cNvSpPr txBox="1"/>
          <p:nvPr>
            <p:ph idx="11" type="ftr"/>
          </p:nvPr>
        </p:nvSpPr>
        <p:spPr>
          <a:xfrm>
            <a:off x="4333044" y="6306776"/>
            <a:ext cx="42000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22"/>
          <p:cNvPicPr preferRelativeResize="0"/>
          <p:nvPr/>
        </p:nvPicPr>
        <p:blipFill rotWithShape="1">
          <a:blip r:embed="rId3">
            <a:alphaModFix amt="40000"/>
          </a:blip>
          <a:srcRect b="0" l="0" r="0" t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2"/>
          <p:cNvSpPr txBox="1"/>
          <p:nvPr>
            <p:ph type="ctrTitle"/>
          </p:nvPr>
        </p:nvSpPr>
        <p:spPr>
          <a:xfrm>
            <a:off x="2156217" y="541064"/>
            <a:ext cx="8402083" cy="933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venir"/>
              <a:buNone/>
            </a:pPr>
            <a:r>
              <a:rPr lang="it-IT" sz="4000">
                <a:solidFill>
                  <a:schemeClr val="dk1"/>
                </a:solidFill>
              </a:rPr>
              <a:t>INCONTRO N. 2: INFORMAZIONE</a:t>
            </a:r>
            <a:endParaRPr/>
          </a:p>
        </p:txBody>
      </p:sp>
      <p:sp>
        <p:nvSpPr>
          <p:cNvPr id="164" name="Google Shape;164;p22"/>
          <p:cNvSpPr txBox="1"/>
          <p:nvPr>
            <p:ph idx="1" type="subTitle"/>
          </p:nvPr>
        </p:nvSpPr>
        <p:spPr>
          <a:xfrm>
            <a:off x="2530826" y="2384483"/>
            <a:ext cx="7094279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rPr lang="it-IT" sz="1800">
                <a:solidFill>
                  <a:schemeClr val="dk1"/>
                </a:solidFill>
                <a:latin typeface="Quintessential"/>
                <a:ea typeface="Quintessential"/>
                <a:cs typeface="Quintessential"/>
                <a:sym typeface="Quintessential"/>
              </a:rPr>
              <a:t>LICEO MATEMATICO   CLASSI 3Q E 4 Q   A.S. 2019/20</a:t>
            </a:r>
            <a:endParaRPr/>
          </a:p>
        </p:txBody>
      </p:sp>
      <p:sp>
        <p:nvSpPr>
          <p:cNvPr id="165" name="Google Shape;165;p22"/>
          <p:cNvSpPr txBox="1"/>
          <p:nvPr>
            <p:ph idx="11" type="ftr"/>
          </p:nvPr>
        </p:nvSpPr>
        <p:spPr>
          <a:xfrm>
            <a:off x="6357258" y="6404827"/>
            <a:ext cx="35985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cap="none"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it-IT" sz="12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  <p:sp>
        <p:nvSpPr>
          <p:cNvPr id="166" name="Google Shape;166;p22"/>
          <p:cNvSpPr txBox="1"/>
          <p:nvPr>
            <p:ph idx="12" type="sldNum"/>
          </p:nvPr>
        </p:nvSpPr>
        <p:spPr>
          <a:xfrm>
            <a:off x="10558300" y="5951811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</a:rPr>
              <a:t>‹#›</a:t>
            </a:fld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"/>
          <p:cNvSpPr txBox="1"/>
          <p:nvPr>
            <p:ph type="title"/>
          </p:nvPr>
        </p:nvSpPr>
        <p:spPr>
          <a:xfrm>
            <a:off x="838200" y="365126"/>
            <a:ext cx="10515600" cy="11451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700"/>
              <a:buFont typeface="Avenir"/>
              <a:buNone/>
            </a:pPr>
            <a:r>
              <a:rPr lang="it-IT"/>
              <a:t>STRATEGIA PER MINIMIZZARE LE DOMANDE</a:t>
            </a:r>
            <a:endParaRPr/>
          </a:p>
        </p:txBody>
      </p:sp>
      <p:sp>
        <p:nvSpPr>
          <p:cNvPr id="172" name="Google Shape;172;p23"/>
          <p:cNvSpPr txBox="1"/>
          <p:nvPr>
            <p:ph idx="1" type="body"/>
          </p:nvPr>
        </p:nvSpPr>
        <p:spPr>
          <a:xfrm>
            <a:off x="729465" y="1825625"/>
            <a:ext cx="1098307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scelgo un numero fra 0 e 63 (estremi inclusi). 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Gli studenti devono cercare di indovinare il numero ponendo delle semplici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None/>
            </a:pPr>
            <a:r>
              <a:rPr lang="it-IT"/>
              <a:t>   domande a cui si possa rispondere con un si o con un no senza ulteriori  commenti.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Qual è il </a:t>
            </a:r>
            <a:r>
              <a:rPr b="1" lang="it-IT"/>
              <a:t>numero massimo di domande </a:t>
            </a:r>
            <a:r>
              <a:rPr lang="it-IT"/>
              <a:t>che</a:t>
            </a:r>
            <a:r>
              <a:rPr b="1" lang="it-IT"/>
              <a:t> </a:t>
            </a:r>
            <a:r>
              <a:rPr lang="it-IT"/>
              <a:t>si possono fare per </a:t>
            </a:r>
            <a:r>
              <a:rPr b="1" lang="it-IT"/>
              <a:t>essere certi di </a:t>
            </a:r>
            <a:r>
              <a:rPr lang="it-IT"/>
              <a:t>indovinare?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Qual è il </a:t>
            </a:r>
            <a:r>
              <a:rPr b="1" lang="it-IT"/>
              <a:t>numero minimo di domande </a:t>
            </a:r>
            <a:r>
              <a:rPr lang="it-IT"/>
              <a:t>che si devono fare per </a:t>
            </a:r>
            <a:r>
              <a:rPr b="1" lang="it-IT"/>
              <a:t>essere certi di </a:t>
            </a:r>
            <a:r>
              <a:rPr lang="it-IT"/>
              <a:t>indovinare?</a:t>
            </a:r>
            <a:endParaRPr/>
          </a:p>
          <a:p>
            <a:pPr indent="-306000" lvl="0" marL="306000" rtl="0" algn="l">
              <a:lnSpc>
                <a:spcPct val="110000"/>
              </a:lnSpc>
              <a:spcBef>
                <a:spcPts val="940"/>
              </a:spcBef>
              <a:spcAft>
                <a:spcPts val="0"/>
              </a:spcAft>
              <a:buSzPts val="1564"/>
              <a:buChar char="◼"/>
            </a:pPr>
            <a:r>
              <a:rPr lang="it-IT"/>
              <a:t>Quale relazione si può immaginare fra il numero di elementi dell'insieme A [0;63] e il numero minimo, che indicheremo con I (A), di domande necessarie?</a:t>
            </a:r>
            <a:endParaRPr/>
          </a:p>
        </p:txBody>
      </p:sp>
      <p:sp>
        <p:nvSpPr>
          <p:cNvPr id="173" name="Google Shape;173;p23"/>
          <p:cNvSpPr txBox="1"/>
          <p:nvPr/>
        </p:nvSpPr>
        <p:spPr>
          <a:xfrm>
            <a:off x="4523434" y="6353786"/>
            <a:ext cx="339513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it-IT" sz="1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iceo Matematico al Vittoria Colonna di Roma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videndVTI">
  <a:themeElements>
    <a:clrScheme name="AnalogousFromRegularSeedRightStep">
      <a:dk1>
        <a:srgbClr val="000000"/>
      </a:dk1>
      <a:lt1>
        <a:srgbClr val="FFFFFF"/>
      </a:lt1>
      <a:dk2>
        <a:srgbClr val="412425"/>
      </a:dk2>
      <a:lt2>
        <a:srgbClr val="E8E2E7"/>
      </a:lt2>
      <a:accent1>
        <a:srgbClr val="2AB83A"/>
      </a:accent1>
      <a:accent2>
        <a:srgbClr val="1EB76E"/>
      </a:accent2>
      <a:accent3>
        <a:srgbClr val="29B4AC"/>
      </a:accent3>
      <a:accent4>
        <a:srgbClr val="218ECB"/>
      </a:accent4>
      <a:accent5>
        <a:srgbClr val="3359DD"/>
      </a:accent5>
      <a:accent6>
        <a:srgbClr val="5B3ED2"/>
      </a:accent6>
      <a:hlink>
        <a:srgbClr val="BF3FB0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videndVTI">
  <a:themeElements>
    <a:clrScheme name="AnalogousFromRegularSeedRightStep">
      <a:dk1>
        <a:srgbClr val="000000"/>
      </a:dk1>
      <a:lt1>
        <a:srgbClr val="FFFFFF"/>
      </a:lt1>
      <a:dk2>
        <a:srgbClr val="412425"/>
      </a:dk2>
      <a:lt2>
        <a:srgbClr val="E8E2E7"/>
      </a:lt2>
      <a:accent1>
        <a:srgbClr val="2AB83A"/>
      </a:accent1>
      <a:accent2>
        <a:srgbClr val="1EB76E"/>
      </a:accent2>
      <a:accent3>
        <a:srgbClr val="29B4AC"/>
      </a:accent3>
      <a:accent4>
        <a:srgbClr val="218ECB"/>
      </a:accent4>
      <a:accent5>
        <a:srgbClr val="3359DD"/>
      </a:accent5>
      <a:accent6>
        <a:srgbClr val="5B3ED2"/>
      </a:accent6>
      <a:hlink>
        <a:srgbClr val="BF3FB0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